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64" r:id="rId4"/>
    <p:sldId id="284" r:id="rId5"/>
    <p:sldId id="285" r:id="rId6"/>
    <p:sldId id="280" r:id="rId7"/>
    <p:sldId id="282" r:id="rId8"/>
    <p:sldId id="265" r:id="rId9"/>
    <p:sldId id="267" r:id="rId10"/>
    <p:sldId id="276" r:id="rId11"/>
    <p:sldId id="268" r:id="rId12"/>
    <p:sldId id="273" r:id="rId13"/>
    <p:sldId id="274" r:id="rId14"/>
    <p:sldId id="289" r:id="rId15"/>
    <p:sldId id="270" r:id="rId16"/>
    <p:sldId id="288" r:id="rId17"/>
    <p:sldId id="277" r:id="rId18"/>
    <p:sldId id="287" r:id="rId19"/>
    <p:sldId id="290" r:id="rId20"/>
    <p:sldId id="275" r:id="rId21"/>
    <p:sldId id="291" r:id="rId22"/>
    <p:sldId id="278" r:id="rId23"/>
    <p:sldId id="279" r:id="rId24"/>
    <p:sldId id="266" r:id="rId25"/>
    <p:sldId id="28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6" autoAdjust="0"/>
    <p:restoredTop sz="86270"/>
  </p:normalViewPr>
  <p:slideViewPr>
    <p:cSldViewPr snapToGrid="0">
      <p:cViewPr>
        <p:scale>
          <a:sx n="100" d="100"/>
          <a:sy n="100" d="100"/>
        </p:scale>
        <p:origin x="568" y="184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4D44-59D9-1046-B269-AEB8D6484CE2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73F55-6D50-CF45-8C4C-054BC975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URD</a:t>
            </a:r>
          </a:p>
          <a:p>
            <a:pPr lvl="0"/>
            <a:r>
              <a:rPr lang="en-GB" dirty="0"/>
              <a:t>Start</a:t>
            </a:r>
            <a:r>
              <a:rPr lang="en-GB" baseline="0" dirty="0"/>
              <a:t> point is the Test which comprises an Action, Page Item and Value</a:t>
            </a:r>
          </a:p>
          <a:p>
            <a:pPr lvl="0"/>
            <a:r>
              <a:rPr lang="en-GB" dirty="0"/>
              <a:t>The Action is fe</a:t>
            </a:r>
            <a:r>
              <a:rPr lang="en-GB" baseline="0" dirty="0"/>
              <a:t>d from a library of actions, which vary based on the underlying technology and application theme.</a:t>
            </a:r>
          </a:p>
          <a:p>
            <a:pPr lvl="0"/>
            <a:r>
              <a:rPr lang="en-GB" baseline="0" dirty="0"/>
              <a:t>The page item is drawn from the Apex views:</a:t>
            </a:r>
          </a:p>
          <a:p>
            <a:pPr lvl="1"/>
            <a:r>
              <a:rPr lang="en-GB" baseline="0" dirty="0"/>
              <a:t>List Items</a:t>
            </a:r>
          </a:p>
          <a:p>
            <a:pPr lvl="1"/>
            <a:r>
              <a:rPr lang="en-GB" baseline="0" dirty="0" err="1"/>
              <a:t>Nav</a:t>
            </a:r>
            <a:r>
              <a:rPr lang="en-GB" baseline="0" dirty="0"/>
              <a:t> Bar</a:t>
            </a:r>
          </a:p>
          <a:p>
            <a:pPr lvl="1"/>
            <a:r>
              <a:rPr lang="en-GB" baseline="0" dirty="0"/>
              <a:t>Page Items</a:t>
            </a:r>
          </a:p>
          <a:p>
            <a:pPr lvl="1"/>
            <a:r>
              <a:rPr lang="en-GB" baseline="0" dirty="0"/>
              <a:t>Buttons</a:t>
            </a:r>
          </a:p>
          <a:p>
            <a:pPr lvl="1"/>
            <a:r>
              <a:rPr lang="en-GB" baseline="0" dirty="0"/>
              <a:t>Tabs</a:t>
            </a:r>
          </a:p>
          <a:p>
            <a:pPr lvl="1"/>
            <a:r>
              <a:rPr lang="en-GB" baseline="0" dirty="0"/>
              <a:t>Table Columns</a:t>
            </a:r>
          </a:p>
          <a:p>
            <a:pPr lvl="1"/>
            <a:r>
              <a:rPr lang="en-GB" baseline="0" dirty="0"/>
              <a:t>IR Components</a:t>
            </a:r>
          </a:p>
          <a:p>
            <a:pPr lvl="1"/>
            <a:r>
              <a:rPr lang="en-GB" baseline="0" dirty="0"/>
              <a:t>Custom Items</a:t>
            </a:r>
          </a:p>
          <a:p>
            <a:pPr lvl="1"/>
            <a:r>
              <a:rPr lang="en-GB" baseline="0" dirty="0"/>
              <a:t>Outcomes</a:t>
            </a:r>
          </a:p>
          <a:p>
            <a:pPr lvl="0"/>
            <a:r>
              <a:rPr lang="en-GB" baseline="0" dirty="0"/>
              <a:t>Data is dynamically generated or fed from loaded data</a:t>
            </a:r>
          </a:p>
          <a:p>
            <a:pPr lvl="0"/>
            <a:r>
              <a:rPr lang="en-GB" baseline="0" dirty="0"/>
              <a:t>This becomes the test configuration</a:t>
            </a:r>
          </a:p>
          <a:p>
            <a:pPr lvl="0"/>
            <a:r>
              <a:rPr lang="en-GB" baseline="0" dirty="0"/>
              <a:t>Multiple test configurations become a test case</a:t>
            </a:r>
          </a:p>
          <a:p>
            <a:pPr lvl="0"/>
            <a:r>
              <a:rPr lang="en-GB" baseline="0" dirty="0"/>
              <a:t>These are organised into suites and linked to projects</a:t>
            </a:r>
          </a:p>
          <a:p>
            <a:pPr lvl="0"/>
            <a:r>
              <a:rPr lang="en-GB" baseline="0" dirty="0"/>
              <a:t>The Test Suite generates a selenium script</a:t>
            </a:r>
          </a:p>
          <a:p>
            <a:pPr lvl="0"/>
            <a:r>
              <a:rPr lang="en-GB" baseline="0" dirty="0"/>
              <a:t>As do the test cases.</a:t>
            </a:r>
          </a:p>
          <a:p>
            <a:pPr lvl="0"/>
            <a:endParaRPr lang="en-GB" baseline="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5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UAT</a:t>
            </a:r>
            <a:r>
              <a:rPr lang="en-US" baseline="0" dirty="0" smtClean="0"/>
              <a:t>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 Driven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278" y="4243845"/>
            <a:ext cx="2110546" cy="1899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0078278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294164" y="2590078"/>
            <a:ext cx="189465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907990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907990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77" y="2597636"/>
            <a:ext cx="2203699" cy="1652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02" y="609600"/>
            <a:ext cx="1814187" cy="1360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8839-AAF2-4816-BD0E-3A2E517C7BE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extestautom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Combines </a:t>
            </a:r>
            <a:r>
              <a:rPr lang="en-US" b="1" dirty="0">
                <a:solidFill>
                  <a:srgbClr val="FFFF00"/>
                </a:solidFill>
              </a:rPr>
              <a:t>Actions, Page Items and Data </a:t>
            </a:r>
            <a:r>
              <a:rPr lang="en-US" dirty="0"/>
              <a:t>to generate </a:t>
            </a:r>
            <a:r>
              <a:rPr lang="en-US" b="1" dirty="0" smtClean="0">
                <a:solidFill>
                  <a:srgbClr val="FFFF00"/>
                </a:solidFill>
              </a:rPr>
              <a:t>Scripts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Uses Apex </a:t>
            </a:r>
            <a:r>
              <a:rPr lang="en-US" b="1" dirty="0">
                <a:solidFill>
                  <a:srgbClr val="FFFF00"/>
                </a:solidFill>
              </a:rPr>
              <a:t>Workspace Views </a:t>
            </a:r>
            <a:r>
              <a:rPr lang="en-US" dirty="0"/>
              <a:t>for a </a:t>
            </a:r>
            <a:r>
              <a:rPr lang="en-US" b="1" dirty="0">
                <a:solidFill>
                  <a:srgbClr val="FFFF00"/>
                </a:solidFill>
              </a:rPr>
              <a:t>UI Map </a:t>
            </a:r>
            <a:r>
              <a:rPr lang="en-US" dirty="0"/>
              <a:t>of Page Items</a:t>
            </a:r>
          </a:p>
          <a:p>
            <a:r>
              <a:rPr lang="en-US" dirty="0"/>
              <a:t>Uses Apex Functionality to build </a:t>
            </a:r>
            <a:r>
              <a:rPr lang="en-US" b="1" dirty="0">
                <a:solidFill>
                  <a:srgbClr val="FFFF00"/>
                </a:solidFill>
              </a:rPr>
              <a:t>Test Data</a:t>
            </a:r>
          </a:p>
          <a:p>
            <a:r>
              <a:rPr lang="en-US" dirty="0"/>
              <a:t>Uses Apex Functionality to manage an </a:t>
            </a:r>
            <a:r>
              <a:rPr lang="en-US" b="1" dirty="0">
                <a:solidFill>
                  <a:srgbClr val="FFFF00"/>
                </a:solidFill>
              </a:rPr>
              <a:t>Action Library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/ Specification / Case /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Driven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UAT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69382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999" y="3112596"/>
            <a:ext cx="785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Test?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34430" y="3112594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8137" y="4149080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707" y="4149080"/>
            <a:ext cx="1440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423" y="4149080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Page Item</a:t>
            </a:r>
          </a:p>
        </p:txBody>
      </p:sp>
      <p:cxnSp>
        <p:nvCxnSpPr>
          <p:cNvPr id="14" name="Elbow Connector 13"/>
          <p:cNvCxnSpPr>
            <a:stCxn id="4" idx="2"/>
            <a:endCxn id="9" idx="0"/>
          </p:cNvCxnSpPr>
          <p:nvPr/>
        </p:nvCxnSpPr>
        <p:spPr bwMode="auto">
          <a:xfrm rot="5400000">
            <a:off x="5773129" y="3814303"/>
            <a:ext cx="667152" cy="240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85423" y="4999638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Apex Views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78137" y="4999638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2707" y="4978897"/>
            <a:ext cx="14401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 Library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612786" y="5624181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22" idx="0"/>
            <a:endCxn id="9" idx="2"/>
          </p:cNvCxnSpPr>
          <p:nvPr/>
        </p:nvCxnSpPr>
        <p:spPr bwMode="auto">
          <a:xfrm flipV="1">
            <a:off x="6105503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3" idx="0"/>
            <a:endCxn id="7" idx="2"/>
          </p:cNvCxnSpPr>
          <p:nvPr/>
        </p:nvCxnSpPr>
        <p:spPr bwMode="auto">
          <a:xfrm flipV="1">
            <a:off x="8598217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15881" y="132577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9216" name="Straight Arrow Connector 9215"/>
          <p:cNvCxnSpPr>
            <a:stCxn id="36" idx="2"/>
            <a:endCxn id="4" idx="0"/>
          </p:cNvCxnSpPr>
          <p:nvPr/>
        </p:nvCxnSpPr>
        <p:spPr bwMode="auto">
          <a:xfrm flipH="1">
            <a:off x="6107906" y="2708920"/>
            <a:ext cx="1347" cy="403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0" name="Straight Arrow Connector 9219"/>
          <p:cNvCxnSpPr/>
          <p:nvPr/>
        </p:nvCxnSpPr>
        <p:spPr bwMode="auto">
          <a:xfrm flipH="1">
            <a:off x="6102093" y="73712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3" name="Straight Arrow Connector 9222"/>
          <p:cNvCxnSpPr>
            <a:stCxn id="4" idx="2"/>
            <a:endCxn id="8" idx="0"/>
          </p:cNvCxnSpPr>
          <p:nvPr/>
        </p:nvCxnSpPr>
        <p:spPr bwMode="auto">
          <a:xfrm flipH="1">
            <a:off x="3612787" y="3481928"/>
            <a:ext cx="2495119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5" name="Straight Arrow Connector 9224"/>
          <p:cNvCxnSpPr>
            <a:stCxn id="4" idx="2"/>
            <a:endCxn id="7" idx="0"/>
          </p:cNvCxnSpPr>
          <p:nvPr/>
        </p:nvCxnSpPr>
        <p:spPr bwMode="auto">
          <a:xfrm>
            <a:off x="6107906" y="3481928"/>
            <a:ext cx="2490311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92707" y="6084665"/>
            <a:ext cx="1440160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Selenium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585901" y="4518412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lowchart: Multidocument 2"/>
          <p:cNvSpPr/>
          <p:nvPr/>
        </p:nvSpPr>
        <p:spPr bwMode="auto">
          <a:xfrm>
            <a:off x="8701500" y="2007442"/>
            <a:ext cx="1054876" cy="1001543"/>
          </a:xfrm>
          <a:prstGeom prst="flowChartMulti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8722824" y="1124745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33" idx="3"/>
            <a:endCxn id="5" idx="1"/>
          </p:cNvCxnSpPr>
          <p:nvPr/>
        </p:nvCxnSpPr>
        <p:spPr bwMode="auto">
          <a:xfrm>
            <a:off x="7248128" y="151044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36" idx="3"/>
            <a:endCxn id="3" idx="1"/>
          </p:cNvCxnSpPr>
          <p:nvPr/>
        </p:nvCxnSpPr>
        <p:spPr bwMode="auto">
          <a:xfrm flipV="1">
            <a:off x="6842584" y="250821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878137" y="5850197"/>
            <a:ext cx="14401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Loaded Data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8596946" y="5368970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375921" y="233958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6102092" y="169510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95115" y="36778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2" y="113953"/>
            <a:ext cx="765586" cy="7655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1814" y="2041971"/>
            <a:ext cx="614937" cy="610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7" y="1124745"/>
            <a:ext cx="644665" cy="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33" grpId="0" animBg="1"/>
      <p:bldP spid="26" grpId="0" animBg="1"/>
      <p:bldP spid="3" grpId="0" animBg="1"/>
      <p:bldP spid="5" grpId="0" animBg="1"/>
      <p:bldP spid="32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481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2" y="0"/>
            <a:ext cx="121629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2" y="558445"/>
            <a:ext cx="11595100" cy="6401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368" y="0"/>
            <a:ext cx="8439264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63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072"/>
            <a:ext cx="12192000" cy="6817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072"/>
            <a:ext cx="12192000" cy="6829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0187"/>
            <a:ext cx="2141538" cy="2226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17032"/>
            <a:ext cx="6580187" cy="44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50" y="344486"/>
            <a:ext cx="8580824" cy="55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3"/>
            <a:ext cx="12192000" cy="6839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64" y="0"/>
            <a:ext cx="991287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32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9443"/>
            <a:ext cx="12192000" cy="683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59587"/>
            <a:ext cx="11239500" cy="6270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974416"/>
            <a:ext cx="11239500" cy="5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525712"/>
            <a:ext cx="11496675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2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" y="590551"/>
            <a:ext cx="11620085" cy="625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1293697"/>
            <a:ext cx="9093200" cy="377989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114" y="2473072"/>
            <a:ext cx="6859789" cy="232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2211387"/>
            <a:ext cx="460161" cy="22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590" y="3477367"/>
            <a:ext cx="2077109" cy="1625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549" y="1293697"/>
            <a:ext cx="9240121" cy="433811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939" y="4016018"/>
            <a:ext cx="2229511" cy="172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1" y="2630520"/>
            <a:ext cx="11025186" cy="1374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49" y="3991570"/>
            <a:ext cx="11025188" cy="474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49" y="4440676"/>
            <a:ext cx="11037888" cy="1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Apex Test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22" y="4355940"/>
            <a:ext cx="9079904" cy="1092360"/>
          </a:xfrm>
        </p:spPr>
        <p:txBody>
          <a:bodyPr>
            <a:normAutofit/>
          </a:bodyPr>
          <a:lstStyle/>
          <a:p>
            <a:r>
              <a:rPr lang="en-US" dirty="0"/>
              <a:t>Simon </a:t>
            </a:r>
            <a:r>
              <a:rPr lang="en-US" dirty="0" smtClean="0"/>
              <a:t>Hunt</a:t>
            </a:r>
          </a:p>
          <a:p>
            <a:r>
              <a:rPr lang="en-US" dirty="0" smtClean="0"/>
              <a:t>Angela </a:t>
            </a:r>
            <a:r>
              <a:rPr lang="en-US" dirty="0" err="1" smtClean="0"/>
              <a:t>Markwick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age result for oracle ace associ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026" y="4254500"/>
            <a:ext cx="1473200" cy="5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4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8"/>
            <a:ext cx="12192000" cy="68445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0" y="596900"/>
            <a:ext cx="11595250" cy="6225596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96750" y="607050"/>
            <a:ext cx="11595250" cy="6231293"/>
            <a:chOff x="596750" y="607050"/>
            <a:chExt cx="11595250" cy="6231293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750" y="607050"/>
              <a:ext cx="11595250" cy="623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4132" y="3882876"/>
              <a:ext cx="862676" cy="35892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91" y="4669314"/>
            <a:ext cx="4945855" cy="2112963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0" y="1795835"/>
            <a:ext cx="11595250" cy="50502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0" y="1808535"/>
            <a:ext cx="11595250" cy="50502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212"/>
            <a:ext cx="12192000" cy="62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UAT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031" y="405669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635243" y="346804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lowchart: Multidocument 6"/>
          <p:cNvSpPr/>
          <p:nvPr/>
        </p:nvSpPr>
        <p:spPr bwMode="auto">
          <a:xfrm>
            <a:off x="7234650" y="4738362"/>
            <a:ext cx="1054876" cy="1001543"/>
          </a:xfrm>
          <a:prstGeom prst="flowChartMulti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7255974" y="3855665"/>
            <a:ext cx="901568" cy="788127"/>
          </a:xfrm>
          <a:prstGeom prst="flowChart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 bwMode="auto">
          <a:xfrm>
            <a:off x="5781278" y="424136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11" idx="3"/>
            <a:endCxn id="7" idx="1"/>
          </p:cNvCxnSpPr>
          <p:nvPr/>
        </p:nvCxnSpPr>
        <p:spPr bwMode="auto">
          <a:xfrm flipV="1">
            <a:off x="5375734" y="523913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909071" y="507050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 bwMode="auto">
          <a:xfrm>
            <a:off x="4635242" y="442602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028265" y="309870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2" y="2844873"/>
            <a:ext cx="765586" cy="76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4964" y="4772891"/>
            <a:ext cx="614937" cy="61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87" y="3855665"/>
            <a:ext cx="644665" cy="502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99"/>
            <a:ext cx="12192000" cy="6832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99"/>
            <a:ext cx="1237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" y="2336873"/>
            <a:ext cx="6393578" cy="393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09" y="2341086"/>
            <a:ext cx="5546707" cy="3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Agile Testing </a:t>
            </a:r>
            <a:r>
              <a:rPr lang="en-US" dirty="0">
                <a:solidFill>
                  <a:srgbClr val="FFFF00"/>
                </a:solidFill>
              </a:rPr>
              <a:t>in </a:t>
            </a:r>
            <a:r>
              <a:rPr lang="en-US" b="1" dirty="0">
                <a:solidFill>
                  <a:srgbClr val="FFFF00"/>
                </a:solidFill>
              </a:rPr>
              <a:t>Agile Delivery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Quality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Assurance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Low Maintenance </a:t>
            </a:r>
            <a:r>
              <a:rPr lang="en-US" dirty="0"/>
              <a:t>Scripts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Easy to Use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 Requires No Additional Technical </a:t>
            </a:r>
            <a:r>
              <a:rPr lang="en-US" dirty="0" smtClean="0"/>
              <a:t>Skills </a:t>
            </a:r>
            <a:r>
              <a:rPr lang="en-US" dirty="0" smtClean="0">
                <a:solidFill>
                  <a:srgbClr val="FFFF00"/>
                </a:solidFill>
              </a:rPr>
              <a:t>(Low Code)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Configurable</a:t>
            </a:r>
            <a:r>
              <a:rPr lang="en-US" b="1" dirty="0"/>
              <a:t> </a:t>
            </a:r>
            <a:r>
              <a:rPr lang="en-US" dirty="0"/>
              <a:t>And Can Be Adapted to Your Needs</a:t>
            </a:r>
          </a:p>
          <a:p>
            <a:r>
              <a:rPr lang="en-US" dirty="0"/>
              <a:t>To Keep Up With Apex </a:t>
            </a:r>
            <a:r>
              <a:rPr lang="en-US" dirty="0" smtClean="0"/>
              <a:t>Developers </a:t>
            </a:r>
            <a:r>
              <a:rPr lang="en-US" dirty="0" smtClean="0">
                <a:solidFill>
                  <a:srgbClr val="FFFF00"/>
                </a:solidFill>
              </a:rPr>
              <a:t>(SPEED)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hosted version</a:t>
            </a:r>
          </a:p>
          <a:p>
            <a:r>
              <a:rPr lang="en-US" dirty="0" smtClean="0"/>
              <a:t>Load and Performance Testing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Onboarding / Walkthrough / Tour integration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637720"/>
            <a:ext cx="1879600" cy="995040"/>
            <a:chOff x="4876800" y="637720"/>
            <a:chExt cx="1879600" cy="995040"/>
          </a:xfrm>
        </p:grpSpPr>
        <p:sp>
          <p:nvSpPr>
            <p:cNvPr id="4" name="Rectangular Callout 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73192"/>
                <a:gd name="adj2" fmla="val 282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 Title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31300" y="2491920"/>
            <a:ext cx="2102682" cy="995040"/>
            <a:chOff x="4876800" y="637720"/>
            <a:chExt cx="1879600" cy="995040"/>
          </a:xfrm>
        </p:grpSpPr>
        <p:sp>
          <p:nvSpPr>
            <p:cNvPr id="10" name="Rectangular Callout 9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38156"/>
                <a:gd name="adj2" fmla="val -1019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an Image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93800" y="4164397"/>
            <a:ext cx="1879600" cy="995040"/>
            <a:chOff x="4876800" y="637720"/>
            <a:chExt cx="1879600" cy="995040"/>
          </a:xfrm>
        </p:grpSpPr>
        <p:sp>
          <p:nvSpPr>
            <p:cNvPr id="14" name="Rectangular Callout 1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54752"/>
                <a:gd name="adj2" fmla="val -1032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Type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FFFF00"/>
                </a:solidFill>
              </a:rPr>
              <a:t>“</a:t>
            </a:r>
            <a:r>
              <a:rPr lang="en-US" sz="5400" b="1" dirty="0" smtClean="0">
                <a:solidFill>
                  <a:srgbClr val="FFFF00"/>
                </a:solidFill>
              </a:rPr>
              <a:t>Testing Made Easy”</a:t>
            </a:r>
            <a:endParaRPr lang="en-US" sz="5400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 algn="ctr">
              <a:buNone/>
            </a:pPr>
            <a:r>
              <a:rPr lang="en-US" b="1" u="sng" dirty="0" smtClean="0"/>
              <a:t>Confused, Cant See, Please Ask!</a:t>
            </a:r>
            <a:endParaRPr lang="en-US" b="1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Find Out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www.apextestautomation.co.uk</a:t>
            </a:r>
            <a:endParaRPr lang="en-US" dirty="0"/>
          </a:p>
          <a:p>
            <a:r>
              <a:rPr lang="en-US" dirty="0"/>
              <a:t>Have A Go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Read the User Guide </a:t>
            </a:r>
          </a:p>
          <a:p>
            <a:r>
              <a:rPr lang="en-US" dirty="0" smtClean="0"/>
              <a:t>Presentation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in touch - </a:t>
            </a:r>
            <a:r>
              <a:rPr lang="en-US" dirty="0" err="1"/>
              <a:t>simon@apextestautomation.co.uk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 MIT </a:t>
            </a:r>
            <a:r>
              <a:rPr lang="en-US" dirty="0" err="1" smtClean="0"/>
              <a:t>Licence</a:t>
            </a:r>
            <a:endParaRPr lang="en-US" dirty="0" smtClean="0"/>
          </a:p>
          <a:p>
            <a:r>
              <a:rPr lang="en-US" dirty="0" smtClean="0"/>
              <a:t>Code, Ideas and Documentation only </a:t>
            </a:r>
          </a:p>
          <a:p>
            <a:r>
              <a:rPr lang="en-US" dirty="0" smtClean="0"/>
              <a:t>Self Support </a:t>
            </a:r>
            <a:r>
              <a:rPr lang="mr-IN" dirty="0" smtClean="0"/>
              <a:t>–</a:t>
            </a:r>
            <a:r>
              <a:rPr lang="en-US" dirty="0" smtClean="0"/>
              <a:t> It’s APEX </a:t>
            </a:r>
          </a:p>
          <a:p>
            <a:r>
              <a:rPr lang="en-US" dirty="0" smtClean="0"/>
              <a:t>Selenium IDE not supported in FF55+</a:t>
            </a:r>
            <a:endParaRPr lang="en-US" dirty="0"/>
          </a:p>
          <a:p>
            <a:pPr lvl="1"/>
            <a:r>
              <a:rPr lang="en-US" dirty="0"/>
              <a:t>Downgrade to FF54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alternative runners, Ghost Inspector, </a:t>
            </a:r>
            <a:r>
              <a:rPr lang="en-US" dirty="0" err="1" smtClean="0"/>
              <a:t>SideeX</a:t>
            </a:r>
            <a:r>
              <a:rPr lang="en-US" dirty="0" smtClean="0"/>
              <a:t>, E2E, </a:t>
            </a:r>
            <a:r>
              <a:rPr lang="en-US" dirty="0" err="1" smtClean="0"/>
              <a:t>Kantu</a:t>
            </a:r>
            <a:r>
              <a:rPr lang="en-US" dirty="0" smtClean="0"/>
              <a:t>, </a:t>
            </a:r>
            <a:r>
              <a:rPr lang="en-US" dirty="0" err="1" smtClean="0"/>
              <a:t>IMcro</a:t>
            </a:r>
            <a:endParaRPr lang="en-US" dirty="0"/>
          </a:p>
          <a:p>
            <a:r>
              <a:rPr lang="en-US" dirty="0" smtClean="0"/>
              <a:t>Other Test Frameworks are Available</a:t>
            </a:r>
          </a:p>
          <a:p>
            <a:pPr lvl="1"/>
            <a:r>
              <a:rPr lang="en-US" dirty="0" smtClean="0"/>
              <a:t>Test Architect, </a:t>
            </a:r>
            <a:r>
              <a:rPr lang="en-US" dirty="0" err="1" smtClean="0"/>
              <a:t>Leaptest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ATAF?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Test Framework</a:t>
            </a:r>
          </a:p>
          <a:p>
            <a:r>
              <a:rPr lang="en-US" dirty="0"/>
              <a:t>An Apex Application built </a:t>
            </a:r>
            <a:r>
              <a:rPr lang="en-US" b="1" dirty="0">
                <a:solidFill>
                  <a:srgbClr val="FFFF00"/>
                </a:solidFill>
              </a:rPr>
              <a:t>Apex </a:t>
            </a:r>
          </a:p>
          <a:p>
            <a:r>
              <a:rPr lang="en-US" dirty="0"/>
              <a:t>A “</a:t>
            </a:r>
            <a:r>
              <a:rPr lang="en-US" b="1" dirty="0">
                <a:solidFill>
                  <a:srgbClr val="FFFF00"/>
                </a:solidFill>
              </a:rPr>
              <a:t>Low Code</a:t>
            </a:r>
            <a:r>
              <a:rPr lang="en-US" dirty="0"/>
              <a:t>” Script Development Tool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(MIT License</a:t>
            </a:r>
            <a:r>
              <a:rPr lang="en-US" dirty="0" smtClean="0"/>
              <a:t>)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</a:t>
            </a:r>
            <a:r>
              <a:rPr lang="en-US" b="1" dirty="0" smtClean="0">
                <a:solidFill>
                  <a:srgbClr val="FFFF00"/>
                </a:solidFill>
              </a:rPr>
              <a:t>Grid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Make Sure </a:t>
            </a:r>
            <a:r>
              <a:rPr lang="mr-IN" dirty="0" smtClean="0"/>
              <a:t>…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b="1" dirty="0" smtClean="0">
                <a:solidFill>
                  <a:srgbClr val="FFFF00"/>
                </a:solidFill>
              </a:rPr>
              <a:t>Repetition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automated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Backlog Items </a:t>
            </a:r>
            <a:r>
              <a:rPr lang="en-US" dirty="0" smtClean="0"/>
              <a:t>can stand alone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Tasks duration </a:t>
            </a:r>
            <a:r>
              <a:rPr lang="en-US" dirty="0" smtClean="0"/>
              <a:t>is less than a day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WIP Limits </a:t>
            </a:r>
            <a:r>
              <a:rPr lang="en-US" dirty="0" smtClean="0"/>
              <a:t>are respected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Component exports </a:t>
            </a:r>
            <a:r>
              <a:rPr lang="en-US" dirty="0" smtClean="0"/>
              <a:t>and build options are used</a:t>
            </a:r>
          </a:p>
          <a:p>
            <a:r>
              <a:rPr lang="en-US" dirty="0" smtClean="0"/>
              <a:t>A formal </a:t>
            </a:r>
            <a:r>
              <a:rPr lang="en-US" b="1" dirty="0" smtClean="0">
                <a:solidFill>
                  <a:srgbClr val="FFFF00"/>
                </a:solidFill>
              </a:rPr>
              <a:t>methodology</a:t>
            </a:r>
            <a:r>
              <a:rPr lang="en-US" dirty="0" smtClean="0"/>
              <a:t> is used</a:t>
            </a:r>
          </a:p>
          <a:p>
            <a:r>
              <a:rPr lang="en-US" dirty="0" smtClean="0"/>
              <a:t>The backlog is managed using an </a:t>
            </a:r>
            <a:r>
              <a:rPr lang="en-US" b="1" dirty="0" smtClean="0">
                <a:solidFill>
                  <a:srgbClr val="FFFF00"/>
                </a:solidFill>
              </a:rPr>
              <a:t>Agile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Selenium?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Browser Automation </a:t>
            </a:r>
            <a:r>
              <a:rPr lang="en-US" dirty="0" smtClean="0"/>
              <a:t>tool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</a:t>
            </a:r>
            <a:r>
              <a:rPr lang="en-US" b="1" dirty="0" smtClean="0">
                <a:solidFill>
                  <a:srgbClr val="FFFF00"/>
                </a:solidFill>
              </a:rPr>
              <a:t>Project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b="1" dirty="0" smtClean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Firefox Plugin </a:t>
            </a:r>
            <a:r>
              <a:rPr lang="en-US" b="1" dirty="0" smtClean="0"/>
              <a:t>(Selenium IDE)</a:t>
            </a:r>
          </a:p>
          <a:p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1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Design and Build Test Automation Scripts</a:t>
            </a:r>
          </a:p>
          <a:p>
            <a:r>
              <a:rPr lang="en-US" dirty="0" smtClean="0"/>
              <a:t>Integrates </a:t>
            </a:r>
            <a:r>
              <a:rPr lang="en-US" dirty="0"/>
              <a:t>with </a:t>
            </a:r>
            <a:r>
              <a:rPr lang="en-US" b="1" dirty="0">
                <a:solidFill>
                  <a:srgbClr val="FFFF00"/>
                </a:solidFill>
              </a:rPr>
              <a:t>Continuous Integration</a:t>
            </a:r>
            <a:r>
              <a:rPr lang="en-US" b="1" dirty="0"/>
              <a:t> </a:t>
            </a:r>
            <a:r>
              <a:rPr lang="en-US" dirty="0"/>
              <a:t>Platforms</a:t>
            </a:r>
          </a:p>
          <a:p>
            <a:r>
              <a:rPr lang="en-US" dirty="0"/>
              <a:t>Integrates </a:t>
            </a:r>
            <a:r>
              <a:rPr lang="en-US" dirty="0" smtClean="0"/>
              <a:t>with </a:t>
            </a:r>
            <a:r>
              <a:rPr lang="en-US" b="1" dirty="0">
                <a:solidFill>
                  <a:srgbClr val="FFFF00"/>
                </a:solidFill>
              </a:rPr>
              <a:t>Cloud Testing </a:t>
            </a:r>
            <a:r>
              <a:rPr lang="en-US" dirty="0"/>
              <a:t>Environments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Test Driven Development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Data Driven Testing</a:t>
            </a:r>
          </a:p>
          <a:p>
            <a:r>
              <a:rPr lang="en-US" dirty="0"/>
              <a:t>Produces </a:t>
            </a:r>
            <a:r>
              <a:rPr lang="en-US" b="1" dirty="0">
                <a:solidFill>
                  <a:srgbClr val="FFFF00"/>
                </a:solidFill>
              </a:rPr>
              <a:t>UAT Scripts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FFFF00"/>
                </a:solidFill>
              </a:rPr>
              <a:t>Test Reports</a:t>
            </a:r>
          </a:p>
        </p:txBody>
      </p:sp>
    </p:spTree>
    <p:extLst>
      <p:ext uri="{BB962C8B-B14F-4D97-AF65-F5344CB8AC3E}">
        <p14:creationId xmlns:p14="http://schemas.microsoft.com/office/powerpoint/2010/main" val="8232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tf00001032</Template>
  <TotalTime>9560</TotalTime>
  <Words>801</Words>
  <Application>Microsoft Macintosh PowerPoint</Application>
  <PresentationFormat>Widescreen</PresentationFormat>
  <Paragraphs>246</Paragraphs>
  <Slides>26</Slides>
  <Notes>12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Mangal</vt:lpstr>
      <vt:lpstr>Trebuchet MS</vt:lpstr>
      <vt:lpstr>Arial</vt:lpstr>
      <vt:lpstr>Berlin</vt:lpstr>
      <vt:lpstr>PowerPoint Presentation</vt:lpstr>
      <vt:lpstr>Apex Test Automation</vt:lpstr>
      <vt:lpstr>Session Outcomes</vt:lpstr>
      <vt:lpstr>How Can I Find Out More?</vt:lpstr>
      <vt:lpstr>Small Print</vt:lpstr>
      <vt:lpstr>What Is ATAF?</vt:lpstr>
      <vt:lpstr>Agile Tips</vt:lpstr>
      <vt:lpstr>What Is Selenium?</vt:lpstr>
      <vt:lpstr>What Does It Do?</vt:lpstr>
      <vt:lpstr>How Does It Do It?</vt:lpstr>
      <vt:lpstr>How Does It Work?</vt:lpstr>
      <vt:lpstr>PowerPoint Presentation</vt:lpstr>
      <vt:lpstr>Project / Specification / Case / Condition</vt:lpstr>
      <vt:lpstr>Project / Specification / Case / Condition</vt:lpstr>
      <vt:lpstr>Running Scripts Manually</vt:lpstr>
      <vt:lpstr>Running Scripts Manually</vt:lpstr>
      <vt:lpstr>Running Scripts In The Cloud</vt:lpstr>
      <vt:lpstr>Running Scripts In The Cloud</vt:lpstr>
      <vt:lpstr>Test Driven Development</vt:lpstr>
      <vt:lpstr>Data Driven Testing</vt:lpstr>
      <vt:lpstr>Data Driven Testing</vt:lpstr>
      <vt:lpstr>UAT Scripts</vt:lpstr>
      <vt:lpstr>Reports</vt:lpstr>
      <vt:lpstr>Why Do I Need It?</vt:lpstr>
      <vt:lpstr>Future Aspirations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Kaplan</dc:creator>
  <cp:lastModifiedBy>Simon Hunt</cp:lastModifiedBy>
  <cp:revision>111</cp:revision>
  <cp:lastPrinted>2017-06-27T14:14:12Z</cp:lastPrinted>
  <dcterms:created xsi:type="dcterms:W3CDTF">2017-01-16T19:57:52Z</dcterms:created>
  <dcterms:modified xsi:type="dcterms:W3CDTF">2017-12-04T12:07:23Z</dcterms:modified>
</cp:coreProperties>
</file>